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60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1839" autoAdjust="0"/>
  </p:normalViewPr>
  <p:slideViewPr>
    <p:cSldViewPr>
      <p:cViewPr varScale="1">
        <p:scale>
          <a:sx n="107" d="100"/>
          <a:sy n="107" d="100"/>
        </p:scale>
        <p:origin x="-17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756D2-B779-4B20-9C7B-955BEE50658A}" type="datetimeFigureOut">
              <a:rPr lang="en-US" smtClean="0"/>
              <a:pPr/>
              <a:t>4/16/2015</a:t>
            </a:fld>
            <a:endParaRPr lang="en-GB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E3B89-A4D5-4AE7-842D-16CABBD33BD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E3B89-A4D5-4AE7-842D-16CABBD33BDC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Bee, H. &amp; Boyd, D. (2013) </a:t>
            </a:r>
            <a:r>
              <a:rPr lang="en-GB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Developing Child.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</a:t>
            </a:r>
            <a:r>
              <a:rPr lang="en-GB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edn. Boston: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Allyn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&amp; Bacon.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 smtClean="0"/>
          </a:p>
          <a:p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E3B89-A4D5-4AE7-842D-16CABBD33BDC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Passer, M. W. and Smith, R. E. (2009) </a:t>
            </a:r>
            <a:r>
              <a:rPr lang="en-GB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Science of Mind and </a:t>
            </a:r>
            <a:r>
              <a:rPr lang="en-GB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Behavior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McGraw-Hill.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Gross, R. (2010) </a:t>
            </a:r>
            <a:r>
              <a:rPr lang="en-GB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Science of Mind and </a:t>
            </a:r>
            <a:r>
              <a:rPr lang="en-GB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Behavior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Abingdon: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Hodder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Education.</a:t>
            </a:r>
          </a:p>
          <a:p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E3B89-A4D5-4AE7-842D-16CABBD33BDC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E3B89-A4D5-4AE7-842D-16CABBD33BDC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E3B89-A4D5-4AE7-842D-16CABBD33BDC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6A9F2-20B4-41DD-BB77-95F1F841010B}" type="datetime1">
              <a:rPr lang="en-US" smtClean="0"/>
              <a:pPr/>
              <a:t>4/16/2015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2AAE-4451-43C6-B519-00CB0B698C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16C5D-D2D9-45E7-BF49-236C1227F308}" type="datetime1">
              <a:rPr lang="en-US" smtClean="0"/>
              <a:pPr/>
              <a:t>4/16/2015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2AAE-4451-43C6-B519-00CB0B698C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F348-AB92-4133-B77F-2746873CB2D0}" type="datetime1">
              <a:rPr lang="en-US" smtClean="0"/>
              <a:pPr/>
              <a:t>4/16/2015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2AAE-4451-43C6-B519-00CB0B698C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8D04-5D70-40F1-8715-E9B1F5EE2E21}" type="datetime1">
              <a:rPr lang="en-US" smtClean="0"/>
              <a:pPr/>
              <a:t>4/16/2015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2AAE-4451-43C6-B519-00CB0B698C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7BC8-2C1D-438F-9776-39945710EB7D}" type="datetime1">
              <a:rPr lang="en-US" smtClean="0"/>
              <a:pPr/>
              <a:t>4/16/2015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2AAE-4451-43C6-B519-00CB0B698C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4DBD-20E3-45B6-A74B-CC4437D00D1B}" type="datetime1">
              <a:rPr lang="en-US" smtClean="0"/>
              <a:pPr/>
              <a:t>4/16/2015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2AAE-4451-43C6-B519-00CB0B698C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7FE4C-A508-4DFF-B03B-792F6CF8039E}" type="datetime1">
              <a:rPr lang="en-US" smtClean="0"/>
              <a:pPr/>
              <a:t>4/16/2015</a:t>
            </a:fld>
            <a:endParaRPr lang="en-GB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2AAE-4451-43C6-B519-00CB0B698C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FBD73-27F8-4B74-AAD9-2EF2B210B415}" type="datetime1">
              <a:rPr lang="en-US" smtClean="0"/>
              <a:pPr/>
              <a:t>4/16/2015</a:t>
            </a:fld>
            <a:endParaRPr lang="en-GB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2AAE-4451-43C6-B519-00CB0B698C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F500-A677-45BC-9B6A-895669B5E05B}" type="datetime1">
              <a:rPr lang="en-US" smtClean="0"/>
              <a:pPr/>
              <a:t>4/16/2015</a:t>
            </a:fld>
            <a:endParaRPr lang="en-GB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2AAE-4451-43C6-B519-00CB0B698C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875B-5764-4C60-9732-3B3119283D58}" type="datetime1">
              <a:rPr lang="en-US" smtClean="0"/>
              <a:pPr/>
              <a:t>4/16/2015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2AAE-4451-43C6-B519-00CB0B698C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77410-A811-4EC0-AAE1-D2CEE986BDEB}" type="datetime1">
              <a:rPr lang="en-US" smtClean="0"/>
              <a:pPr/>
              <a:t>4/16/2015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2AAE-4451-43C6-B519-00CB0B698C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4B40E-2193-439C-B2B8-52A73987A949}" type="datetime1">
              <a:rPr lang="en-US" smtClean="0"/>
              <a:pPr/>
              <a:t>4/16/2015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82AAE-4451-43C6-B519-00CB0B698C9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85818"/>
          </a:xfrm>
        </p:spPr>
        <p:txBody>
          <a:bodyPr/>
          <a:lstStyle/>
          <a:p>
            <a:r>
              <a:rPr lang="en-GB" dirty="0" smtClean="0"/>
              <a:t>Lifespan Development Perspectives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85720" y="1357298"/>
            <a:ext cx="8501122" cy="4768865"/>
          </a:xfrm>
        </p:spPr>
        <p:txBody>
          <a:bodyPr>
            <a:normAutofit/>
          </a:bodyPr>
          <a:lstStyle/>
          <a:p>
            <a:pPr>
              <a:buNone/>
            </a:pPr>
            <a:endParaRPr lang="en-GB" b="1" dirty="0" smtClean="0"/>
          </a:p>
          <a:p>
            <a:r>
              <a:rPr lang="en-GB" b="1" dirty="0" smtClean="0">
                <a:solidFill>
                  <a:srgbClr val="FF0000"/>
                </a:solidFill>
              </a:rPr>
              <a:t>Behavioural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b="1" dirty="0" smtClean="0"/>
              <a:t>Cognitive</a:t>
            </a:r>
            <a:endParaRPr lang="en-GB" dirty="0" smtClean="0"/>
          </a:p>
          <a:p>
            <a:r>
              <a:rPr lang="en-GB" b="1" dirty="0" smtClean="0">
                <a:solidFill>
                  <a:srgbClr val="FF0000"/>
                </a:solidFill>
              </a:rPr>
              <a:t>Humanistic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b="1" dirty="0" smtClean="0"/>
              <a:t>Contextual</a:t>
            </a:r>
            <a:endParaRPr lang="en-GB" dirty="0" smtClean="0"/>
          </a:p>
          <a:p>
            <a:r>
              <a:rPr lang="en-GB" b="1" dirty="0" smtClean="0">
                <a:solidFill>
                  <a:srgbClr val="FF0000"/>
                </a:solidFill>
              </a:rPr>
              <a:t>Evolutionary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b="1" dirty="0" smtClean="0"/>
              <a:t>Psychodynamic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2AAE-4451-43C6-B519-00CB0B698C9D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Psychodynamic Approach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158" y="1071546"/>
            <a:ext cx="8429684" cy="5572164"/>
          </a:xfrm>
        </p:spPr>
        <p:txBody>
          <a:bodyPr>
            <a:normAutofit fontScale="62500" lnSpcReduction="20000"/>
          </a:bodyPr>
          <a:lstStyle/>
          <a:p>
            <a:endParaRPr lang="en-GB" dirty="0" smtClean="0"/>
          </a:p>
          <a:p>
            <a:r>
              <a:rPr lang="en-GB" b="1" dirty="0" smtClean="0"/>
              <a:t>Structure of the mind − ego, superego, id − Freud (1923) </a:t>
            </a:r>
          </a:p>
          <a:p>
            <a:endParaRPr lang="en-GB" b="1" dirty="0" smtClean="0"/>
          </a:p>
          <a:p>
            <a:r>
              <a:rPr lang="en-GB" b="1" dirty="0" smtClean="0"/>
              <a:t>Freud (1949) genital stage</a:t>
            </a:r>
          </a:p>
          <a:p>
            <a:endParaRPr lang="en-GB" b="1" dirty="0" smtClean="0"/>
          </a:p>
          <a:p>
            <a:r>
              <a:rPr lang="en-GB" b="1" dirty="0" smtClean="0"/>
              <a:t>Erikson’s stages (1951) in adolescence and adulthood</a:t>
            </a:r>
          </a:p>
          <a:p>
            <a:endParaRPr lang="en-GB" b="1" dirty="0" smtClean="0"/>
          </a:p>
          <a:p>
            <a:r>
              <a:rPr lang="en-GB" b="1" dirty="0" smtClean="0"/>
              <a:t>John Bowlby (1969,1973,1980) − Attachment</a:t>
            </a:r>
          </a:p>
          <a:p>
            <a:endParaRPr lang="en-GB" dirty="0" smtClean="0"/>
          </a:p>
          <a:p>
            <a:pPr algn="r">
              <a:buNone/>
            </a:pPr>
            <a:r>
              <a:rPr lang="en-GB" dirty="0" smtClean="0"/>
              <a:t>(cited in Beckett and Taylor, 2010, pp. 19-59)</a:t>
            </a:r>
          </a:p>
          <a:p>
            <a:endParaRPr lang="en-GB" dirty="0" smtClean="0"/>
          </a:p>
          <a:p>
            <a:r>
              <a:rPr lang="en-GB" b="1" dirty="0" smtClean="0"/>
              <a:t>Adults, Adolescents and Attachment </a:t>
            </a:r>
            <a:r>
              <a:rPr lang="en-GB" dirty="0" smtClean="0"/>
              <a:t>(Beckett and Taylor, 2010, pp.106-107)</a:t>
            </a:r>
          </a:p>
          <a:p>
            <a:endParaRPr lang="en-GB" dirty="0" smtClean="0"/>
          </a:p>
          <a:p>
            <a:r>
              <a:rPr lang="en-GB" b="1" dirty="0" smtClean="0"/>
              <a:t>Maccoby and Martin (1983) − consequences of parenting styles</a:t>
            </a:r>
            <a:endParaRPr lang="en-GB" dirty="0" smtClean="0"/>
          </a:p>
          <a:p>
            <a:pPr algn="r">
              <a:buNone/>
            </a:pPr>
            <a:r>
              <a:rPr lang="en-GB" dirty="0" smtClean="0"/>
              <a:t>(cited in Beckett and Taylor, 2010, p. 107-108; Bee and Boyd, 2013, pp. 325-326)</a:t>
            </a:r>
            <a:endParaRPr lang="en-GB" b="1" dirty="0" smtClean="0"/>
          </a:p>
          <a:p>
            <a:pPr algn="r">
              <a:buNone/>
            </a:pPr>
            <a:endParaRPr lang="en-GB" dirty="0" smtClean="0"/>
          </a:p>
          <a:p>
            <a:r>
              <a:rPr lang="en-GB" b="1" dirty="0" smtClean="0"/>
              <a:t>Criticism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2AAE-4451-43C6-B519-00CB0B698C9D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en-GB" b="1" dirty="0" smtClean="0"/>
              <a:t>Cognitive Perspective</a:t>
            </a:r>
            <a:endParaRPr lang="en-GB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28736"/>
            <a:ext cx="8329642" cy="4929222"/>
          </a:xfrm>
        </p:spPr>
        <p:txBody>
          <a:bodyPr>
            <a:normAutofit fontScale="85000" lnSpcReduction="20000"/>
          </a:bodyPr>
          <a:lstStyle/>
          <a:p>
            <a:r>
              <a:rPr lang="en-GB" b="1" dirty="0" smtClean="0"/>
              <a:t>Jean Piaget − the stage of formal operations</a:t>
            </a:r>
          </a:p>
          <a:p>
            <a:r>
              <a:rPr lang="en-GB" b="1" dirty="0" smtClean="0"/>
              <a:t>Criticism of Piaget’s theory</a:t>
            </a:r>
          </a:p>
          <a:p>
            <a:pPr algn="r">
              <a:buNone/>
            </a:pPr>
            <a:r>
              <a:rPr lang="en-GB" dirty="0" smtClean="0"/>
              <a:t>(Beckett and Taylor, 2010, pp. 60-74)</a:t>
            </a:r>
          </a:p>
          <a:p>
            <a:endParaRPr lang="en-GB" dirty="0" smtClean="0"/>
          </a:p>
          <a:p>
            <a:r>
              <a:rPr lang="en-GB" b="1" dirty="0" smtClean="0"/>
              <a:t>The Adolescent Brain</a:t>
            </a:r>
          </a:p>
          <a:p>
            <a:pPr algn="r">
              <a:buNone/>
            </a:pPr>
            <a:r>
              <a:rPr lang="en-GB" dirty="0" smtClean="0"/>
              <a:t>(Spear, 2000, cited in Passer and Smith, 2009, p. 435)</a:t>
            </a:r>
          </a:p>
          <a:p>
            <a:endParaRPr lang="en-GB" dirty="0" smtClean="0"/>
          </a:p>
          <a:p>
            <a:r>
              <a:rPr lang="en-GB" b="1" dirty="0" smtClean="0"/>
              <a:t>The Adult Brain </a:t>
            </a:r>
            <a:r>
              <a:rPr lang="en-GB" dirty="0" smtClean="0"/>
              <a:t>(Passer and Smith, 2009, p. 436)</a:t>
            </a:r>
          </a:p>
          <a:p>
            <a:endParaRPr lang="en-GB" dirty="0" smtClean="0"/>
          </a:p>
          <a:p>
            <a:r>
              <a:rPr lang="en-GB" b="1" dirty="0" smtClean="0"/>
              <a:t>Biological and cognitive changes in the old age </a:t>
            </a:r>
          </a:p>
          <a:p>
            <a:pPr algn="r">
              <a:buNone/>
            </a:pPr>
            <a:r>
              <a:rPr lang="en-GB" dirty="0" smtClean="0"/>
              <a:t>(Beckett and Taylor, 2010, p. 180; Gross, 2010, p. 612 )</a:t>
            </a:r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2AAE-4451-43C6-B519-00CB0B698C9D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en-GB" b="1" dirty="0" smtClean="0"/>
              <a:t>Contextual Perspective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72098"/>
          </a:xfrm>
        </p:spPr>
        <p:txBody>
          <a:bodyPr>
            <a:normAutofit fontScale="62500" lnSpcReduction="20000"/>
          </a:bodyPr>
          <a:lstStyle/>
          <a:p>
            <a:endParaRPr lang="en-GB" dirty="0" smtClean="0"/>
          </a:p>
          <a:p>
            <a:r>
              <a:rPr lang="en-GB" b="1" dirty="0" smtClean="0"/>
              <a:t>Bronfenbrenner (1994) </a:t>
            </a:r>
            <a:r>
              <a:rPr lang="en-GB" dirty="0" smtClean="0"/>
              <a:t>− model of ecological environment:</a:t>
            </a:r>
          </a:p>
          <a:p>
            <a:pPr>
              <a:buNone/>
            </a:pPr>
            <a:r>
              <a:rPr lang="en-GB" dirty="0" smtClean="0"/>
              <a:t>Microsystems</a:t>
            </a:r>
          </a:p>
          <a:p>
            <a:pPr>
              <a:buNone/>
            </a:pPr>
            <a:r>
              <a:rPr lang="en-GB" dirty="0" err="1" smtClean="0"/>
              <a:t>Mesosystem</a:t>
            </a:r>
            <a:endParaRPr lang="en-GB" dirty="0" smtClean="0"/>
          </a:p>
          <a:p>
            <a:pPr>
              <a:buNone/>
            </a:pPr>
            <a:r>
              <a:rPr lang="en-GB" dirty="0" err="1" smtClean="0"/>
              <a:t>Exosystems</a:t>
            </a:r>
            <a:endParaRPr lang="en-GB" dirty="0" smtClean="0"/>
          </a:p>
          <a:p>
            <a:pPr>
              <a:buNone/>
            </a:pPr>
            <a:r>
              <a:rPr lang="en-GB" dirty="0" err="1" smtClean="0"/>
              <a:t>Macrosystems</a:t>
            </a:r>
            <a:endParaRPr lang="en-GB" dirty="0" smtClean="0"/>
          </a:p>
          <a:p>
            <a:pPr>
              <a:buNone/>
            </a:pPr>
            <a:r>
              <a:rPr lang="en-GB" dirty="0" err="1" smtClean="0"/>
              <a:t>Chronosystems</a:t>
            </a:r>
            <a:endParaRPr lang="en-GB" dirty="0" smtClean="0"/>
          </a:p>
          <a:p>
            <a:pPr algn="r">
              <a:buNone/>
            </a:pPr>
            <a:r>
              <a:rPr lang="en-GB" dirty="0" smtClean="0"/>
              <a:t>(International Encyclopedia of Education, pp. 1643-1647)</a:t>
            </a:r>
          </a:p>
          <a:p>
            <a:pPr algn="r">
              <a:buNone/>
            </a:pPr>
            <a:endParaRPr lang="en-GB" dirty="0" smtClean="0"/>
          </a:p>
          <a:p>
            <a:r>
              <a:rPr lang="en-GB" b="1" dirty="0" smtClean="0"/>
              <a:t>Interaction with the world</a:t>
            </a:r>
          </a:p>
          <a:p>
            <a:r>
              <a:rPr lang="en-GB" b="1" dirty="0" smtClean="0"/>
              <a:t>Transition and change of roles</a:t>
            </a:r>
          </a:p>
          <a:p>
            <a:r>
              <a:rPr lang="en-GB" b="1" dirty="0" smtClean="0"/>
              <a:t>Role expectations</a:t>
            </a:r>
          </a:p>
          <a:p>
            <a:r>
              <a:rPr lang="en-GB" b="1" dirty="0" smtClean="0"/>
              <a:t>Stereotyping/Labelling</a:t>
            </a:r>
          </a:p>
          <a:p>
            <a:r>
              <a:rPr lang="en-GB" b="1" dirty="0" smtClean="0"/>
              <a:t>Levinson (1978); Erikson (1951) − transitions/adolescence role confusion</a:t>
            </a:r>
          </a:p>
          <a:p>
            <a:pPr algn="r">
              <a:buNone/>
            </a:pPr>
            <a:r>
              <a:rPr lang="en-GB" dirty="0" smtClean="0"/>
              <a:t>(Beckett and Taylor, 2010, p. 96-97, pp. 161-176)</a:t>
            </a:r>
          </a:p>
          <a:p>
            <a:r>
              <a:rPr lang="en-GB" b="1" dirty="0" smtClean="0"/>
              <a:t>Criticism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2AAE-4451-43C6-B519-00CB0B698C9D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sz="2000" dirty="0" smtClean="0"/>
              <a:t>Beckett, C. and Taylor, T. (2010) </a:t>
            </a:r>
            <a:r>
              <a:rPr lang="en-GB" sz="2000" i="1" dirty="0" smtClean="0"/>
              <a:t>Human Growth and Development</a:t>
            </a:r>
            <a:r>
              <a:rPr lang="en-GB" sz="2000" dirty="0" smtClean="0"/>
              <a:t>, London: Sage</a:t>
            </a:r>
          </a:p>
          <a:p>
            <a:pPr>
              <a:buNone/>
            </a:pPr>
            <a:r>
              <a:rPr lang="en-GB" sz="2000" dirty="0" smtClean="0"/>
              <a:t>Bowlby, J. (1997) </a:t>
            </a:r>
            <a:r>
              <a:rPr lang="en-GB" sz="2000" i="1" dirty="0" smtClean="0"/>
              <a:t>Attachment</a:t>
            </a:r>
            <a:r>
              <a:rPr lang="en-GB" sz="2000" dirty="0" smtClean="0"/>
              <a:t> (first published in 1969). London: Pimlico.</a:t>
            </a:r>
          </a:p>
          <a:p>
            <a:pPr>
              <a:buNone/>
            </a:pPr>
            <a:r>
              <a:rPr lang="en-GB" sz="2000" dirty="0" smtClean="0"/>
              <a:t>Bowlby, J. (1998) </a:t>
            </a:r>
            <a:r>
              <a:rPr lang="en-GB" sz="2000" i="1" dirty="0" smtClean="0"/>
              <a:t>Separation</a:t>
            </a:r>
            <a:r>
              <a:rPr lang="en-GB" sz="2000" dirty="0" smtClean="0"/>
              <a:t> (first published in 1969). London: Pimlico.</a:t>
            </a:r>
          </a:p>
          <a:p>
            <a:pPr>
              <a:buNone/>
            </a:pPr>
            <a:r>
              <a:rPr lang="en-GB" sz="2000" dirty="0" smtClean="0"/>
              <a:t>Bowlby, J. (1999) </a:t>
            </a:r>
            <a:r>
              <a:rPr lang="en-GB" sz="2000" i="1" dirty="0" smtClean="0"/>
              <a:t>Loss</a:t>
            </a:r>
            <a:r>
              <a:rPr lang="en-GB" sz="2000" dirty="0" smtClean="0"/>
              <a:t> (first published in 1969). London: Pimlico.</a:t>
            </a:r>
          </a:p>
          <a:p>
            <a:pPr>
              <a:buNone/>
            </a:pPr>
            <a:r>
              <a:rPr lang="en-GB" sz="2000" dirty="0" err="1" smtClean="0"/>
              <a:t>Bronfenbrenner</a:t>
            </a:r>
            <a:r>
              <a:rPr lang="en-GB" sz="2000" dirty="0" smtClean="0"/>
              <a:t>, U. (1994). Ecological models of human development. </a:t>
            </a:r>
            <a:r>
              <a:rPr lang="en-GB" sz="2000" i="1" dirty="0" smtClean="0"/>
              <a:t>In International Encyclopedia of Education</a:t>
            </a:r>
            <a:r>
              <a:rPr lang="en-GB" sz="2000" dirty="0" smtClean="0"/>
              <a:t>, Vol. 3, 2nd. Ed. Oxford: Elsevier. Reprinted in: </a:t>
            </a:r>
            <a:r>
              <a:rPr lang="en-GB" sz="2000" dirty="0" err="1" smtClean="0"/>
              <a:t>Gauvain</a:t>
            </a:r>
            <a:r>
              <a:rPr lang="en-GB" sz="2000" dirty="0" smtClean="0"/>
              <a:t>, M. &amp; Cole, M. (Eds.), Readings on the development of children, 2nd Ed. (1993, pp. 37-43). NY: Freeman.</a:t>
            </a:r>
          </a:p>
          <a:p>
            <a:pPr>
              <a:buNone/>
            </a:pPr>
            <a:r>
              <a:rPr lang="en-GB" sz="2000" dirty="0" smtClean="0"/>
              <a:t>Erikson, E. (1995 [1951]) </a:t>
            </a:r>
            <a:r>
              <a:rPr lang="en-GB" sz="2000" i="1" dirty="0" smtClean="0"/>
              <a:t>Childhood and Society</a:t>
            </a:r>
            <a:r>
              <a:rPr lang="en-GB" sz="2000" dirty="0" smtClean="0"/>
              <a:t>. London: Vintage.</a:t>
            </a:r>
          </a:p>
          <a:p>
            <a:pPr>
              <a:buNone/>
            </a:pPr>
            <a:r>
              <a:rPr lang="en-GB" sz="2000" dirty="0" smtClean="0"/>
              <a:t>Freud, S. (1961[1923]) </a:t>
            </a:r>
            <a:r>
              <a:rPr lang="en-GB" sz="2000" i="1" dirty="0" smtClean="0"/>
              <a:t>The Ego and the Id</a:t>
            </a:r>
            <a:r>
              <a:rPr lang="en-GB" sz="2000" dirty="0" smtClean="0"/>
              <a:t>, standard </a:t>
            </a:r>
            <a:r>
              <a:rPr lang="en-GB" sz="2000" dirty="0" err="1" smtClean="0"/>
              <a:t>edn</a:t>
            </a:r>
            <a:r>
              <a:rPr lang="en-GB" sz="2000" dirty="0" smtClean="0"/>
              <a:t>, Vol. 19. London: Hogarth Press.</a:t>
            </a:r>
          </a:p>
          <a:p>
            <a:pPr>
              <a:buNone/>
            </a:pPr>
            <a:r>
              <a:rPr lang="en-GB" sz="2000" dirty="0" smtClean="0"/>
              <a:t>Freud, S. (2003 [1949]) </a:t>
            </a:r>
            <a:r>
              <a:rPr lang="en-GB" sz="2000" i="1" dirty="0" smtClean="0"/>
              <a:t>An Outline of Psychoanalysis</a:t>
            </a:r>
            <a:r>
              <a:rPr lang="en-GB" sz="2000" dirty="0" smtClean="0"/>
              <a:t>. London: Penguin.</a:t>
            </a:r>
          </a:p>
          <a:p>
            <a:pPr>
              <a:buNone/>
            </a:pPr>
            <a:r>
              <a:rPr lang="en-GB" sz="2000" dirty="0" smtClean="0"/>
              <a:t>Levinson, D. (1978) </a:t>
            </a:r>
            <a:r>
              <a:rPr lang="en-GB" sz="2000" i="1" dirty="0" smtClean="0"/>
              <a:t>The Seasons of a Man's Life</a:t>
            </a:r>
            <a:r>
              <a:rPr lang="en-GB" sz="2000" dirty="0" smtClean="0"/>
              <a:t>, New York: </a:t>
            </a:r>
            <a:r>
              <a:rPr lang="en-GB" sz="2000" dirty="0" err="1" smtClean="0"/>
              <a:t>Ballantine</a:t>
            </a:r>
            <a:r>
              <a:rPr lang="en-GB" sz="2000" dirty="0" smtClean="0"/>
              <a:t>.</a:t>
            </a:r>
          </a:p>
          <a:p>
            <a:pPr>
              <a:buNone/>
            </a:pPr>
            <a:r>
              <a:rPr lang="en-GB" sz="2000" dirty="0" smtClean="0"/>
              <a:t>Maccoby, E. E. and Martin J. A. (1983) Socialization in the context of the family: parent–child interaction. In: </a:t>
            </a:r>
            <a:r>
              <a:rPr lang="en-GB" sz="2000" dirty="0" err="1" smtClean="0"/>
              <a:t>Mussen</a:t>
            </a:r>
            <a:r>
              <a:rPr lang="en-GB" sz="2000" dirty="0" smtClean="0"/>
              <a:t> P. and Hetherington E. M. (</a:t>
            </a:r>
            <a:r>
              <a:rPr lang="en-GB" sz="2000" dirty="0" err="1" smtClean="0"/>
              <a:t>eds</a:t>
            </a:r>
            <a:r>
              <a:rPr lang="en-GB" sz="2000" dirty="0" smtClean="0"/>
              <a:t>), </a:t>
            </a:r>
            <a:r>
              <a:rPr lang="en-GB" sz="2000" i="1" dirty="0" smtClean="0"/>
              <a:t>Handbook of Child Psychology, Vol. IV: Socialization, Personality, and Social Development</a:t>
            </a:r>
            <a:r>
              <a:rPr lang="en-GB" sz="2000" dirty="0" smtClean="0"/>
              <a:t>, 4th </a:t>
            </a:r>
            <a:r>
              <a:rPr lang="en-GB" sz="2000" dirty="0" err="1" smtClean="0"/>
              <a:t>edn</a:t>
            </a:r>
            <a:r>
              <a:rPr lang="en-GB" sz="2000" dirty="0" smtClean="0"/>
              <a:t>. New York: Wiley, pp. 1–101.</a:t>
            </a:r>
          </a:p>
          <a:p>
            <a:pPr>
              <a:buNone/>
            </a:pPr>
            <a:r>
              <a:rPr lang="en-GB" sz="2000" dirty="0" smtClean="0"/>
              <a:t>Spear, L. (2000) ‘The adolescent brain and age-related </a:t>
            </a:r>
            <a:r>
              <a:rPr lang="en-GB" sz="2000" dirty="0" err="1" smtClean="0"/>
              <a:t>behavioral</a:t>
            </a:r>
            <a:r>
              <a:rPr lang="en-GB" sz="2000" dirty="0" smtClean="0"/>
              <a:t> manifestations’, </a:t>
            </a:r>
            <a:r>
              <a:rPr lang="en-GB" sz="2000" i="1" dirty="0" smtClean="0"/>
              <a:t>Neuroscience and </a:t>
            </a:r>
            <a:r>
              <a:rPr lang="en-GB" sz="2000" i="1" dirty="0" err="1" smtClean="0"/>
              <a:t>Behavioral</a:t>
            </a:r>
            <a:r>
              <a:rPr lang="en-GB" sz="2000" i="1" dirty="0" smtClean="0"/>
              <a:t> reviews </a:t>
            </a:r>
            <a:r>
              <a:rPr lang="en-GB" sz="2000" dirty="0" smtClean="0"/>
              <a:t>24 (4) : 417-63. </a:t>
            </a: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82AAE-4451-43C6-B519-00CB0B698C9D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</TotalTime>
  <Words>658</Words>
  <Application>Microsoft Office PowerPoint</Application>
  <PresentationFormat>Diavetítés a képernyőre (4:3 oldalarány)</PresentationFormat>
  <Paragraphs>87</Paragraphs>
  <Slides>5</Slides>
  <Notes>5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Lifespan Development Perspectives</vt:lpstr>
      <vt:lpstr>Psychodynamic Approach</vt:lpstr>
      <vt:lpstr>Cognitive Perspective</vt:lpstr>
      <vt:lpstr>Contextual Perspective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Lifespan Development Perspectives</dc:title>
  <dc:creator>noname</dc:creator>
  <cp:lastModifiedBy>noname</cp:lastModifiedBy>
  <cp:revision>138</cp:revision>
  <dcterms:created xsi:type="dcterms:W3CDTF">2015-04-08T11:22:41Z</dcterms:created>
  <dcterms:modified xsi:type="dcterms:W3CDTF">2015-04-16T16:00:27Z</dcterms:modified>
</cp:coreProperties>
</file>